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64" r:id="rId2"/>
    <p:sldId id="291" r:id="rId3"/>
    <p:sldId id="310" r:id="rId4"/>
    <p:sldId id="306" r:id="rId5"/>
    <p:sldId id="294" r:id="rId6"/>
    <p:sldId id="295" r:id="rId7"/>
    <p:sldId id="296" r:id="rId8"/>
    <p:sldId id="307" r:id="rId9"/>
    <p:sldId id="298" r:id="rId10"/>
    <p:sldId id="299" r:id="rId11"/>
    <p:sldId id="305" r:id="rId12"/>
    <p:sldId id="301" r:id="rId13"/>
    <p:sldId id="300" r:id="rId14"/>
    <p:sldId id="303" r:id="rId15"/>
    <p:sldId id="304" r:id="rId16"/>
    <p:sldId id="309" r:id="rId17"/>
    <p:sldId id="297" r:id="rId18"/>
    <p:sldId id="308" r:id="rId19"/>
    <p:sldId id="311" r:id="rId2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 “Shadow” </a:t>
            </a:r>
            <a:r>
              <a:rPr lang="en-US" altLang="en-US" sz="3200" dirty="0" smtClean="0">
                <a:latin typeface="Corbel" panose="020B0503020204020204" pitchFamily="34" charset="0"/>
              </a:rPr>
              <a:t>Vocation </a:t>
            </a:r>
            <a:r>
              <a:rPr lang="en-US" altLang="en-US" sz="3200" dirty="0" smtClean="0">
                <a:latin typeface="Corbel" panose="020B0503020204020204" pitchFamily="34" charset="0"/>
              </a:rPr>
              <a:t>or “Emergent”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 February 2015</a:t>
            </a: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1000" y="5981700"/>
            <a:ext cx="8382000" cy="4953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PPT is available at:  </a:t>
            </a:r>
            <a:r>
              <a:rPr lang="en-US" alt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en-US" altLang="en-US" sz="24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400800" cy="68297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1642"/>
            <a:ext cx="8839200" cy="67563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629400" cy="68275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199"/>
            <a:ext cx="4724400" cy="67053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9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The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15 CA Community Colleges will offer Bachelor’s Degrees beginning in 2017.</a:t>
            </a:r>
          </a:p>
          <a:p>
            <a:endParaRPr lang="en-US" altLang="en-US" sz="1600" smtClean="0"/>
          </a:p>
          <a:p>
            <a:r>
              <a:rPr lang="en-US" altLang="en-US" sz="1600" b="1" smtClean="0"/>
              <a:t>Airframe manufacturing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2"/>
              </a:rPr>
              <a:t>Antelope Valley College</a:t>
            </a:r>
            <a:endParaRPr lang="en-US" altLang="en-US" sz="1600" smtClean="0"/>
          </a:p>
          <a:p>
            <a:r>
              <a:rPr lang="en-US" altLang="en-US" sz="1600" b="1" smtClean="0"/>
              <a:t>Industrial automation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3"/>
              </a:rPr>
              <a:t>Bakersfield College</a:t>
            </a:r>
            <a:endParaRPr lang="en-US" altLang="en-US" sz="1600" smtClean="0"/>
          </a:p>
          <a:p>
            <a:r>
              <a:rPr lang="en-US" altLang="en-US" sz="1600" b="1" smtClean="0"/>
              <a:t>Emergency services and allied health systems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4"/>
              </a:rPr>
              <a:t>Crafton Hills College</a:t>
            </a:r>
            <a:endParaRPr lang="en-US" altLang="en-US" sz="1600" smtClean="0"/>
          </a:p>
          <a:p>
            <a:r>
              <a:rPr lang="en-US" altLang="en-US" sz="1600" b="1" smtClean="0"/>
              <a:t>Mortuary science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5"/>
              </a:rPr>
              <a:t>Cypress College</a:t>
            </a:r>
            <a:endParaRPr lang="en-US" altLang="en-US" sz="1600" smtClean="0"/>
          </a:p>
          <a:p>
            <a:r>
              <a:rPr lang="en-US" altLang="en-US" sz="1600" b="1" smtClean="0"/>
              <a:t>Equine industry</a:t>
            </a:r>
            <a:r>
              <a:rPr lang="en-US" altLang="en-US" sz="1600" smtClean="0"/>
              <a:t>, Feather River College</a:t>
            </a:r>
          </a:p>
          <a:p>
            <a:r>
              <a:rPr lang="en-US" altLang="en-US" sz="1600" b="1" smtClean="0"/>
              <a:t>Dental hygiene</a:t>
            </a:r>
            <a:r>
              <a:rPr lang="en-US" altLang="en-US" sz="1600" smtClean="0"/>
              <a:t>, Foothill College and West Los </a:t>
            </a:r>
            <a:r>
              <a:rPr lang="en-US" altLang="en-US" sz="1600" smtClean="0">
                <a:hlinkClick r:id="rId6"/>
              </a:rPr>
              <a:t>Angeles College</a:t>
            </a:r>
            <a:endParaRPr lang="en-US" altLang="en-US" sz="1600" smtClean="0"/>
          </a:p>
          <a:p>
            <a:r>
              <a:rPr lang="en-US" altLang="en-US" sz="1600" b="1" smtClean="0"/>
              <a:t>Bio-manufacturing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7"/>
              </a:rPr>
              <a:t>Mira Costa College</a:t>
            </a:r>
            <a:endParaRPr lang="en-US" altLang="en-US" sz="1600" smtClean="0"/>
          </a:p>
          <a:p>
            <a:r>
              <a:rPr lang="en-US" altLang="en-US" sz="1600" b="1" smtClean="0"/>
              <a:t>Respiratory care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8"/>
              </a:rPr>
              <a:t>Modesto Junior College</a:t>
            </a:r>
            <a:r>
              <a:rPr lang="en-US" altLang="en-US" sz="1600" smtClean="0"/>
              <a:t> and Skyline College</a:t>
            </a:r>
          </a:p>
          <a:p>
            <a:r>
              <a:rPr lang="en-US" altLang="en-US" sz="1600" b="1" smtClean="0"/>
              <a:t>Automotive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9"/>
              </a:rPr>
              <a:t>Rio Hondo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0"/>
              </a:rPr>
              <a:t>Mesa College</a:t>
            </a:r>
            <a:endParaRPr lang="en-US" altLang="en-US" sz="1600" smtClean="0"/>
          </a:p>
          <a:p>
            <a:r>
              <a:rPr lang="en-US" altLang="en-US" sz="1600" b="1" smtClean="0"/>
              <a:t>Occupational studies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1"/>
              </a:rPr>
              <a:t>Santa Ana College</a:t>
            </a:r>
            <a:endParaRPr lang="en-US" altLang="en-US" sz="1600" smtClean="0"/>
          </a:p>
          <a:p>
            <a:r>
              <a:rPr lang="en-US" altLang="en-US" sz="1600" b="1" smtClean="0"/>
              <a:t>Interaction design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2"/>
              </a:rPr>
              <a:t>Santa Monica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3"/>
              </a:rPr>
              <a:t>Shasta College</a:t>
            </a:r>
            <a:endParaRPr lang="en-US" altLang="en-US" sz="1600" smtClean="0"/>
          </a:p>
          <a:p>
            <a:endParaRPr lang="en-US" altLang="en-US" sz="160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53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Licensing? Certifications? “Badges”?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strategy were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before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do we make a single “data science” degree (all of them together)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etc.), are we, in fact, directly or inadvertently helping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aren’t in going to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And the CA Master Plan, much less the CSU, “educate” individuals (non-professionals) into vocations.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Angeles Economic Development Corporation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High Tech in LA (October, 2014)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  <a:hlinkClick r:id="rId2"/>
              </a:rPr>
              <a:t>http</a:t>
            </a:r>
            <a:r>
              <a:rPr lang="en-US" altLang="en-US" sz="1400" dirty="0">
                <a:ea typeface="Calibri" panose="020F0502020204030204" pitchFamily="34" charset="0"/>
                <a:hlinkClick r:id="rId2"/>
              </a:rPr>
              <a:t>://</a:t>
            </a:r>
            <a:r>
              <a:rPr lang="en-US" altLang="en-US" sz="1400" dirty="0" smtClean="0">
                <a:ea typeface="Calibri" panose="020F0502020204030204" pitchFamily="34" charset="0"/>
                <a:hlinkClick r:id="rId2"/>
              </a:rPr>
              <a:t>laedc.org/wp-content/uploads/2014/10/High-Tech-in-LA_20141006_FF.pdf</a:t>
            </a:r>
            <a:endParaRPr lang="en-US" altLang="en-US" sz="1400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“cloud computing”, “big data”, “marketing analytics”, and worse of all, “data science”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These are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600" dirty="0" smtClean="0">
                <a:ea typeface="Calibri" panose="020F0502020204030204" pitchFamily="34" charset="0"/>
              </a:rPr>
              <a:t> “terms”, not ours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 prefer decision-support systems,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600" dirty="0" smtClean="0">
                <a:ea typeface="Calibri" panose="020F0502020204030204" pitchFamily="34" charset="0"/>
              </a:rPr>
              <a:t>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600" dirty="0" smtClean="0">
                <a:ea typeface="Calibri" panose="020F0502020204030204" pitchFamily="34" charset="0"/>
              </a:rPr>
              <a:t>, but most of the folks I routinely work with prefer the term “data science” (I suppose we might agree on the terms </a:t>
            </a:r>
            <a:r>
              <a:rPr lang="en-US" altLang="en-US" sz="1600" i="1" dirty="0" smtClean="0">
                <a:ea typeface="Calibri" panose="020F0502020204030204" pitchFamily="34" charset="0"/>
              </a:rPr>
              <a:t>analytics</a:t>
            </a:r>
            <a:r>
              <a:rPr lang="en-US" altLang="en-US" sz="1600" dirty="0" smtClean="0">
                <a:ea typeface="Calibri" panose="020F0502020204030204" pitchFamily="34" charset="0"/>
              </a:rPr>
              <a:t> 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600" dirty="0" smtClean="0">
                <a:ea typeface="Calibri" panose="020F0502020204030204" pitchFamily="34" charset="0"/>
              </a:rPr>
              <a:t>.)</a:t>
            </a:r>
            <a:endParaRPr lang="en-US" altLang="en-US" sz="16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20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20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6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600" dirty="0" smtClean="0">
                <a:ea typeface="Calibri" panose="020F0502020204030204" pitchFamily="34" charset="0"/>
              </a:rPr>
              <a:t> (primary), David McArthur, Rob Gould, Jeremy Miles, Tim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600" dirty="0" smtClean="0">
                <a:ea typeface="Calibri" panose="020F0502020204030204" pitchFamily="34" charset="0"/>
              </a:rPr>
              <a:t>, and others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Opportunities and Challenges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Is there a </a:t>
            </a:r>
            <a:r>
              <a:rPr lang="en-US" altLang="en-US" sz="16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What should be our institutional role (if any) in this community?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6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600" dirty="0" smtClean="0">
                <a:ea typeface="Calibri" panose="020F0502020204030204" pitchFamily="34" charset="0"/>
              </a:rPr>
              <a:t> in the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“Extreme Discounting”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Overweighting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 smtClean="0">
                <a:ea typeface="Calibri" panose="020F0502020204030204" pitchFamily="34" charset="0"/>
              </a:rPr>
              <a:t>and underweighting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long-term goals</a:t>
            </a:r>
          </a:p>
          <a:p>
            <a:pPr eaLnBrk="1" hangingPunct="1"/>
            <a:r>
              <a:rPr lang="en-US" sz="1800" dirty="0" smtClean="0"/>
              <a:t>Finance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“Loan-to-Value”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do </a:t>
            </a:r>
            <a:r>
              <a:rPr lang="en-US" altLang="en-US" sz="1400" i="1" dirty="0" smtClean="0">
                <a:ea typeface="Calibri" panose="020F0502020204030204" pitchFamily="34" charset="0"/>
              </a:rPr>
              <a:t>well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Educational Psychology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“You don’t know me!”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“UC, CSU, and CCC’s teach mostly theories and I mostly just learn how to write papers there.”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Political Science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“Help! I’m scared and confused!”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“If I don’t take this job, someone with an H1-B visa might.”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Statistics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“As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</a:t>
            </a:r>
            <a:r>
              <a:rPr lang="en-US" altLang="en-US" sz="1400" dirty="0" smtClean="0">
                <a:ea typeface="Calibri" panose="020F0502020204030204" pitchFamily="34" charset="0"/>
              </a:rPr>
              <a:t> -&gt; N, I get asymptotically closer to rejecting falsity.”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</a:t>
            </a:r>
            <a:r>
              <a:rPr lang="en-US" altLang="en-US" sz="1400" dirty="0" smtClean="0">
                <a:ea typeface="Calibri" panose="020F0502020204030204" pitchFamily="34" charset="0"/>
              </a:rPr>
              <a:t>have more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</a:t>
            </a:r>
            <a:r>
              <a:rPr lang="en-US" altLang="en-US" sz="1400" dirty="0" smtClean="0">
                <a:ea typeface="Calibri" panose="020F0502020204030204" pitchFamily="34" charset="0"/>
              </a:rPr>
              <a:t>, then I have proportionally more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Historiography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“Merchant Guilds”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Trades[men] and crafts[men] have always created </a:t>
            </a:r>
            <a:r>
              <a:rPr lang="en-US" altLang="en-US" sz="1400" dirty="0" smtClean="0">
                <a:ea typeface="Calibri" panose="020F0502020204030204" pitchFamily="34" charset="0"/>
              </a:rPr>
              <a:t>local, persistent, supportive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communities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3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R and/or other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@Risk, 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Srv</a:t>
            </a:r>
            <a:r>
              <a:rPr lang="en-US" altLang="en-US" sz="1600" dirty="0" smtClean="0">
                <a:ea typeface="Calibri" panose="020F0502020204030204" pitchFamily="34" charset="0"/>
              </a:rPr>
              <a:t>., Oracle Adv. Anal.,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GNU LP, COIN-OR, NASTRAN/BLAS,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/Mahout/Velocity,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3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183"/>
            <a:ext cx="8763000" cy="67278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1106</Words>
  <Application>Microsoft Office PowerPoint</Application>
  <PresentationFormat>On-screen Show (4:3)</PresentationFormat>
  <Paragraphs>145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Corbel</vt:lpstr>
      <vt:lpstr>Default Design</vt:lpstr>
      <vt:lpstr>Data Science in L.A.'s “Silicon Beach”: “Shadow” Vocation or “Emergent” Profession? </vt:lpstr>
      <vt:lpstr>Motivation</vt:lpstr>
      <vt:lpstr>Candidate Explanations</vt:lpstr>
      <vt:lpstr>PowerPoint Presentation</vt:lpstr>
      <vt:lpstr>PowerPoint Presentation</vt:lpstr>
      <vt:lpstr>PowerPoint Presentation</vt:lpstr>
      <vt:lpstr>Coordination</vt:lpstr>
      <vt:lpstr>R and/or other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New “Service” Economy in CA?</vt:lpstr>
      <vt:lpstr>PowerPoint Presentation</vt:lpstr>
      <vt:lpstr>Open Questions</vt:lpstr>
      <vt:lpstr>Open Questions</vt:lpstr>
      <vt:lpstr>Further Reading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160</cp:revision>
  <cp:lastPrinted>2013-12-28T01:30:23Z</cp:lastPrinted>
  <dcterms:created xsi:type="dcterms:W3CDTF">2010-10-28T16:48:55Z</dcterms:created>
  <dcterms:modified xsi:type="dcterms:W3CDTF">2015-02-11T01:57:48Z</dcterms:modified>
</cp:coreProperties>
</file>